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13716000" cx="24384000"/>
  <p:notesSz cx="6858000" cy="9144000"/>
  <p:embeddedFontLst>
    <p:embeddedFont>
      <p:font typeface="Montserrat SemiBold"/>
      <p:regular r:id="rId30"/>
      <p:bold r:id="rId31"/>
      <p:italic r:id="rId32"/>
      <p:boldItalic r:id="rId33"/>
    </p:embeddedFont>
    <p:embeddedFont>
      <p:font typeface="Proxima Nova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  <p:embeddedFont>
      <p:font typeface="Montserrat ExtraBold"/>
      <p:bold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20" Type="http://schemas.openxmlformats.org/officeDocument/2006/relationships/slide" Target="slides/slide16.xml"/><Relationship Id="rId42" Type="http://schemas.openxmlformats.org/officeDocument/2006/relationships/font" Target="fonts/HelveticaNeue-regular.fntdata"/><Relationship Id="rId41" Type="http://schemas.openxmlformats.org/officeDocument/2006/relationships/font" Target="fonts/MontserratMedium-boldItalic.fntdata"/><Relationship Id="rId22" Type="http://schemas.openxmlformats.org/officeDocument/2006/relationships/slide" Target="slides/slide18.xml"/><Relationship Id="rId44" Type="http://schemas.openxmlformats.org/officeDocument/2006/relationships/font" Target="fonts/HelveticaNeue-italic.fntdata"/><Relationship Id="rId21" Type="http://schemas.openxmlformats.org/officeDocument/2006/relationships/slide" Target="slides/slide17.xml"/><Relationship Id="rId43" Type="http://schemas.openxmlformats.org/officeDocument/2006/relationships/font" Target="fonts/HelveticaNeue-bold.fntdata"/><Relationship Id="rId24" Type="http://schemas.openxmlformats.org/officeDocument/2006/relationships/slide" Target="slides/slide20.xml"/><Relationship Id="rId46" Type="http://schemas.openxmlformats.org/officeDocument/2006/relationships/font" Target="fonts/MontserratExtraBold-bold.fntdata"/><Relationship Id="rId23" Type="http://schemas.openxmlformats.org/officeDocument/2006/relationships/slide" Target="slides/slide19.xml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47" Type="http://schemas.openxmlformats.org/officeDocument/2006/relationships/font" Target="fonts/MontserratExtraBold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SemiBold-bold.fntdata"/><Relationship Id="rId30" Type="http://schemas.openxmlformats.org/officeDocument/2006/relationships/font" Target="fonts/MontserratSemiBold-regular.fntdata"/><Relationship Id="rId11" Type="http://schemas.openxmlformats.org/officeDocument/2006/relationships/slide" Target="slides/slide7.xml"/><Relationship Id="rId33" Type="http://schemas.openxmlformats.org/officeDocument/2006/relationships/font" Target="fonts/MontserratSemiBold-bold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SemiBold-italic.fntdata"/><Relationship Id="rId13" Type="http://schemas.openxmlformats.org/officeDocument/2006/relationships/slide" Target="slides/slide9.xml"/><Relationship Id="rId35" Type="http://schemas.openxmlformats.org/officeDocument/2006/relationships/font" Target="fonts/ProximaNova-bold.fntdata"/><Relationship Id="rId12" Type="http://schemas.openxmlformats.org/officeDocument/2006/relationships/slide" Target="slides/slide8.xml"/><Relationship Id="rId34" Type="http://schemas.openxmlformats.org/officeDocument/2006/relationships/font" Target="fonts/ProximaNova-regular.fntdata"/><Relationship Id="rId15" Type="http://schemas.openxmlformats.org/officeDocument/2006/relationships/slide" Target="slides/slide11.xml"/><Relationship Id="rId37" Type="http://schemas.openxmlformats.org/officeDocument/2006/relationships/font" Target="fonts/ProximaNova-boldItalic.fntdata"/><Relationship Id="rId14" Type="http://schemas.openxmlformats.org/officeDocument/2006/relationships/slide" Target="slides/slide10.xml"/><Relationship Id="rId36" Type="http://schemas.openxmlformats.org/officeDocument/2006/relationships/font" Target="fonts/ProximaNova-italic.fntdata"/><Relationship Id="rId17" Type="http://schemas.openxmlformats.org/officeDocument/2006/relationships/slide" Target="slides/slide13.xml"/><Relationship Id="rId39" Type="http://schemas.openxmlformats.org/officeDocument/2006/relationships/font" Target="fonts/MontserratMedium-bold.fntdata"/><Relationship Id="rId16" Type="http://schemas.openxmlformats.org/officeDocument/2006/relationships/slide" Target="slides/slide12.xml"/><Relationship Id="rId38" Type="http://schemas.openxmlformats.org/officeDocument/2006/relationships/font" Target="fonts/MontserratMedium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39dd1ef22_0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5" name="Google Shape;185;g2139dd1ef22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07e6f8e87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g3107e6f8e87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07e6f8e87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1" name="Google Shape;211;g3107e6f8e87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139dd1ef22_0_1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4" name="Google Shape;224;g2139dd1ef22_0_1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107e6f8e87_0_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Logiciel et techno vu et utilisés pendant la formation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Entre 8 et 12 questions/manipulations à effectuer.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Réponses uniquement par capture d’écran.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Entraînement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à la MESP phase 1 dans le checkpoint 4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g3107e6f8e87_0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07e6f8e87_0_1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g3107e6f8e87_0_1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107e6f8e87_0_1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3" name="Google Shape;263;g3107e6f8e87_0_1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139dd1ef22_0_1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Entre 30 et 35 questions sur presque tous les CCP.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Questions organisées par CCP.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Questions pouvant porter sur des sujets non-vu.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Réponse en Français.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Souvent une ou deux questions en Anglais (à répondre en anglais ) !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Entrainement au QP dans le checkpoint 4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6" name="Google Shape;276;g2139dd1ef22_0_1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139dd1ef22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“Normalement” en 3 parties :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-"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2 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concernant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une panne ou une modification d’infrastructure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-"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1 sur la manipulation d’hyperviseur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Entraînement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à la MESP phase 2 au 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checkpoint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4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9" name="Google Shape;289;g2139dd1ef22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107e6f8e87_0_1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g3107e6f8e87_0_1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139dd1ef22_0_1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Le jury 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revient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sur les productions du candidats.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Discussion et demande d’explications supplémentaires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g2139dd1ef22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139dd1ef22_0_1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8" name="Google Shape;328;g2139dd1ef22_0_1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07e6f8e87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1" name="Google Shape;341;g3107e6f8e87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139dd1ef22_0_1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Les ECF peuvent être 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décisive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à ce moment !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Quel que soit le résultat =&gt; courrier sous 4 à 8 semaines à l’adresse postale, attention à ceux qui déménagent !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4" name="Google Shape;354;g2139dd1ef22_0_1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107e6f8e87_0_1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7" name="Google Shape;367;g3107e6f8e87_0_1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139dd1ef22_0_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2139dd1ef22_0_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07e6f8e87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g3107e6f8e8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139dd1ef2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DREETS = </a:t>
            </a:r>
            <a:r>
              <a:rPr lang="en-US"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Directions régionales de l’économie, de l’emploi, du travail et des solidarités</a:t>
            </a:r>
            <a:r>
              <a:rPr lang="en-US" sz="13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7" name="Google Shape;107;g2139dd1ef2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139dd1ef22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g2139dd1ef22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139dd1ef22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g2139dd1ef22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39dd1ef22_0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6" name="Google Shape;146;g2139dd1ef22_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07e6f8e87_0_1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g3107e6f8e87_0_1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139dd1ef22_0_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g2139dd1ef22_0_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fpc.gouv.nc/telechargement/202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hyperlink" Target="https://www.banque.di.afpa.fr/EspaceEmployeursCandidatsActeurs/EGPResultat.aspx?ct=01351m02&amp;cd=&amp;cr=&amp;type=t" TargetMode="External"/><Relationship Id="rId5" Type="http://schemas.openxmlformats.org/officeDocument/2006/relationships/hyperlink" Target="https://www.dossierprofessionnel.fr/" TargetMode="External"/><Relationship Id="rId6" Type="http://schemas.openxmlformats.org/officeDocument/2006/relationships/hyperlink" Target="https://travail-emploi.gouv.fr/formation-professionnelle/certification-competences-pro/titres-professionnels-373014" TargetMode="External"/><Relationship Id="rId7" Type="http://schemas.openxmlformats.org/officeDocument/2006/relationships/hyperlink" Target="https://dreets.gouv.fr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dreets.gouv.fr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6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2933027" y="2977000"/>
            <a:ext cx="10786200" cy="47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>
                <a:latin typeface="Montserrat ExtraBold"/>
                <a:ea typeface="Montserrat ExtraBold"/>
                <a:cs typeface="Montserrat ExtraBold"/>
                <a:sym typeface="Montserrat ExtraBold"/>
              </a:rPr>
              <a:t>TSSR :</a:t>
            </a:r>
            <a:endParaRPr sz="10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>
                <a:latin typeface="Montserrat ExtraBold"/>
                <a:ea typeface="Montserrat ExtraBold"/>
                <a:cs typeface="Montserrat ExtraBold"/>
                <a:sym typeface="Montserrat ExtraBold"/>
              </a:rPr>
              <a:t>Passage de titre</a:t>
            </a:r>
            <a:endParaRPr sz="10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2982037" y="8289239"/>
            <a:ext cx="90315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Proxima Nova"/>
              <a:buNone/>
            </a:pPr>
            <a:r>
              <a:rPr lang="en-US" sz="3800">
                <a:latin typeface="Montserrat Medium"/>
                <a:ea typeface="Montserrat Medium"/>
                <a:cs typeface="Montserrat Medium"/>
                <a:sym typeface="Montserrat Medium"/>
              </a:rPr>
              <a:t>Le titre technicien supérieur systèmes et réseaux</a:t>
            </a:r>
            <a:endParaRPr sz="3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2 documents obligatoires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Dossier professionnel (DP)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Évaluations en cours de formation (ECF)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89" name="Google Shape;18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91" name="Google Shape;191;p26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92" name="Google Shape;192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93" name="Google Shape;193;p26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documents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préparer en amont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Préparé par le candidat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Suivant le modèle type : </a:t>
            </a: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version numérique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Liste vos expériences correspondant aux compétences attendues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À faire et à rendre </a:t>
            </a:r>
            <a:r>
              <a:rPr lang="en-US" sz="5000" u="sng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obligatoirement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à votre formateur au moins </a:t>
            </a:r>
            <a:r>
              <a:rPr lang="en-US" sz="5000" u="sng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3 semaines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avant la fin de votre formation pour relecture.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Consultable par le jury.</a:t>
            </a:r>
            <a:endParaRPr sz="50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02" name="Google Shape;20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04" name="Google Shape;204;p27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5" name="Google Shape;205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06" name="Google Shape;206;p27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Dossier Professionnel (DP)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7" name="Google Shape;207;p27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remplir correctement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Rempli par votre formateur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Évaluation sur l’ensemble de la formation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Doit 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être </a:t>
            </a:r>
            <a:r>
              <a:rPr lang="en-US" sz="5000" u="sng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obligatoirement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rendu signé </a:t>
            </a:r>
            <a:r>
              <a:rPr lang="en-US" sz="5000" u="sng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au maximum la dernière semaine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de formation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Consultable par le jury.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15" name="Google Shape;21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17" name="Google Shape;217;p28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8" name="Google Shape;218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19" name="Google Shape;219;p28"/>
          <p:cNvSpPr txBox="1"/>
          <p:nvPr/>
        </p:nvSpPr>
        <p:spPr>
          <a:xfrm>
            <a:off x="946900" y="2610425"/>
            <a:ext cx="16065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é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valuations en cours de formation (ECF)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signer !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Séquence de différentes modalités d'évaluation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Mise en situation professionnelle (2 h 30) (en 2 parties)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Questionnaire professionnel (2 h)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Entretien technique (45 min)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Entretien final (20 min)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Soit 5 h 35 d'épreuve par candidat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28" name="Google Shape;22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Google Shape;229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30" name="Google Shape;230;p29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1" name="Google Shape;231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32" name="Google Shape;232;p29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modalités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3" name="Google Shape;233;p2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quoi ça consiste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4" name="Google Shape;234;p29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/>
        </p:nvSpPr>
        <p:spPr>
          <a:xfrm>
            <a:off x="4604850" y="3880725"/>
            <a:ext cx="19345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Mise en situation professionnelle (phase 1) - 1h30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Sous surveillance mais sans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Accès internet autorisé et 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contrôlé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Manipulations sur des VM de serveurs selon consignes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Conservation d'une trace sur un document à imprimer et transmission au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41" name="Google Shape;24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43" name="Google Shape;243;p30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44" name="Google Shape;244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5" name="Google Shape;245;p3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1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mise en situation professionnelle (phase 1)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53" name="Google Shape;25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55" name="Google Shape;255;p31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56" name="Google Shape;256;p3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7" name="Google Shape;257;p31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1 - suite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8" name="Google Shape;258;p31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mise en situation professionnelle (phase 1)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8375" y="3879775"/>
            <a:ext cx="18067976" cy="83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66" name="Google Shape;26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7" name="Google Shape;267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68" name="Google Shape;268;p32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69" name="Google Shape;269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0" name="Google Shape;270;p32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1 - suite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mise en situation professionnelle (phase 1)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3120" y="4413325"/>
            <a:ext cx="17620403" cy="82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Questionnaire professionnel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(2 h)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Sous surveillance mais sans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Pas d'accès à Internet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Réponses à des questions ouvertes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Les réponses à ce questionnaire sont transmises au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9" name="Google Shape;279;p33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80" name="Google Shape;28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1" name="Google Shape;281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82" name="Google Shape;282;p33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83" name="Google Shape;283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4" name="Google Shape;284;p33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2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5" name="Google Shape;285;p3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questionnaire professionnel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/>
          <p:nvPr/>
        </p:nvSpPr>
        <p:spPr>
          <a:xfrm>
            <a:off x="4604850" y="3880725"/>
            <a:ext cx="19345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Mise en situation professionnelle (phase 2) - 1h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Prise de connaissance des informations sur l’infrastructure, lecture de la doc dans un local isolé, hors présence du jury (15 min)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Mise en situation (45 min) en présence du jury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Résolutions d'incidents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Manipulation sur l’infrastructure réseau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Réponses aux demandes des jurés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Jurés jouant le rôle d'utilisateurs et/ou de responsables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293" name="Google Shape;29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95" name="Google Shape;295;p34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96" name="Google Shape;296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7" name="Google Shape;297;p34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3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8" name="Google Shape;298;p34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mise en situation professionnelle (phase 2)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9" name="Google Shape;299;p34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05" name="Google Shape;30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6" name="Google Shape;306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07" name="Google Shape;307;p35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08" name="Google Shape;308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09" name="Google Shape;309;p35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3 - suite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mise en situation professionnelle (phase 2)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11" name="Google Shape;311;p35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12" name="Google Shape;31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8863" y="3593975"/>
            <a:ext cx="15038975" cy="907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83" name="Google Shape;8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1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85" name="Google Shape;85;p1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86" name="Google Shape;86;p18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ça parle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4269994" y="6149551"/>
            <a:ext cx="11958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rPr i="0" lang="en-US" sz="6800" u="none" cap="none" strike="noStrike"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01</a:t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4269994" y="8021650"/>
            <a:ext cx="15738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rPr i="0" lang="en-US" sz="6800" u="none" cap="none" strike="noStrike"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02</a:t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6983047" y="8160250"/>
            <a:ext cx="10417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5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6983047" y="6288151"/>
            <a:ext cx="10417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 sz="5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Entretien technique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45 min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Avec le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Basé sur le document traçant la phase 1 de la mise en situation professionnelle et les réponses au questionnaire professionnel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Le jury évalue le candidat sur les 9 compétences types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8" name="Google Shape;318;p36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19" name="Google Shape;31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0" name="Google Shape;320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21" name="Google Shape;321;p36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22" name="Google Shape;322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23" name="Google Shape;323;p36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4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4" name="Google Shape;324;p3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L'entretien technique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5" name="Google Shape;325;p36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7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Entretien final (20 min)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Avec le jury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Temps d'échange avec le candidat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Notamment sur le dossier professionnel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37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32" name="Google Shape;33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34" name="Google Shape;334;p37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35" name="Google Shape;335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6" name="Google Shape;336;p37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Étape 5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37" name="Google Shape;337;p3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L'entretien final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8" name="Google Shape;338;p37"/>
          <p:cNvSpPr txBox="1"/>
          <p:nvPr/>
        </p:nvSpPr>
        <p:spPr>
          <a:xfrm>
            <a:off x="12621350" y="710375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8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44" name="Google Shape;3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5" name="Google Shape;345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46" name="Google Shape;346;p38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47" name="Google Shape;347;p3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48" name="Google Shape;348;p38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Synthèse des épreuves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9" name="Google Shape;349;p3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Roadmap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50" name="Google Shape;350;p38"/>
          <p:cNvSpPr txBox="1"/>
          <p:nvPr/>
        </p:nvSpPr>
        <p:spPr>
          <a:xfrm>
            <a:off x="12621350" y="710375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51" name="Google Shape;35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4400" y="4208600"/>
            <a:ext cx="12119250" cy="87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9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Jury délibère et doit tomber d'accord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Pour chaque candidat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Obtention du titre complet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Obtention de certains CCP seulement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Aucun CCP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Le résultat doit être communiqué à la DREETS uniquement qui prévient ultérieurement les candidats 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individuellement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7" name="Google Shape;357;p39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58" name="Google Shape;35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9" name="Google Shape;359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60" name="Google Shape;360;p39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61" name="Google Shape;361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2" name="Google Shape;362;p39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Délibérations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3" name="Google Shape;363;p3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décision finale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4" name="Google Shape;364;p39"/>
          <p:cNvSpPr txBox="1"/>
          <p:nvPr/>
        </p:nvSpPr>
        <p:spPr>
          <a:xfrm>
            <a:off x="12621350" y="710375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Être sur place 30 min avant le début des épreuves (ecrites et orales).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Venir avec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Pièce d’identité officielle en cours de validité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Dossier Professionnel rempli, imprimé, et signé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Tout dispositif permettant une communication est interdit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Smartphone, montre connectée, etc. (liste non-exhaustive)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Pendant la Mise en situation Professionnelle (phase 1), toute communication par la connexion Internet est interdite.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0" name="Google Shape;370;p40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71" name="Google Shape;37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2" name="Google Shape;372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73" name="Google Shape;373;p40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74" name="Google Shape;374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5" name="Google Shape;375;p4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Aspects</a:t>
            </a: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pratiques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6" name="Google Shape;376;p4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Du concret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7" name="Google Shape;377;p40"/>
          <p:cNvSpPr txBox="1"/>
          <p:nvPr/>
        </p:nvSpPr>
        <p:spPr>
          <a:xfrm>
            <a:off x="12621350" y="710375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/>
          <p:nvPr/>
        </p:nvSpPr>
        <p:spPr>
          <a:xfrm>
            <a:off x="10275000" y="735775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383" name="Google Shape;38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4" name="Google Shape;384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cxnSp>
        <p:nvCxnSpPr>
          <p:cNvPr id="385" name="Google Shape;385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6" name="Google Shape;386;p41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Webographie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7" name="Google Shape;387;p41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liens pour vous aider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88" name="Google Shape;388;p41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Documents officiels (REAC, RC...)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Guide du dossier professionnel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(officiel ministère)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Titres professionnels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(officiel ministère)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Les DREETS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9" name="Google Shape;389;p41"/>
          <p:cNvSpPr/>
          <p:nvPr/>
        </p:nvSpPr>
        <p:spPr>
          <a:xfrm>
            <a:off x="116432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7" name="Google Shape;9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99" name="Google Shape;99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3239700" y="659705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87042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12" name="Google Shape;112;p20"/>
          <p:cNvSpPr/>
          <p:nvPr/>
        </p:nvSpPr>
        <p:spPr>
          <a:xfrm>
            <a:off x="87042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13" name="Google Shape;113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14" name="Google Shape;114;p2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Titre professionnel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C'est quoi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Certification du ministère du travail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Correspond à un métier (</a:t>
            </a:r>
            <a:r>
              <a:rPr b="1"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Emploi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Référentiel Emploi Activités Compétences - </a:t>
            </a:r>
            <a:r>
              <a:rPr b="1"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REAC</a:t>
            </a:r>
            <a:endParaRPr b="1"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Composée de blocs de compétences (</a:t>
            </a:r>
            <a:r>
              <a:rPr b="1"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Activité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Certificats de Compétences Professionnelles (</a:t>
            </a:r>
            <a:r>
              <a:rPr b="1"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CCP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Blocs peuvent être obtenu séparément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Nécessite une habilitation </a:t>
            </a:r>
            <a:r>
              <a:rPr lang="en-US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DREETS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Évaluation faite par un jury de (au moins 2) professionnels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Jurés habilités (aussi) par une DREETS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23" name="Google Shape;12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25" name="Google Shape;125;p21"/>
          <p:cNvSpPr/>
          <p:nvPr/>
        </p:nvSpPr>
        <p:spPr>
          <a:xfrm>
            <a:off x="87042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26" name="Google Shape;126;p2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27" name="Google Shape;127;p21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TSSR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L'emploi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Technicien Supérieur Systèmes et Réseaux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Titre de niveau V (équivalent BAC+2)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2 Activités types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les éléments de l’infrastructure et assurer le support aux utilisateurs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Maintenir l’infrastructure et contribuer à son évolution et à sa sécurisation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38" name="Google Shape;138;p22"/>
          <p:cNvSpPr/>
          <p:nvPr/>
        </p:nvSpPr>
        <p:spPr>
          <a:xfrm>
            <a:off x="87042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39" name="Google Shape;139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0" name="Google Shape;140;p22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Activité 1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949225" y="4632400"/>
            <a:ext cx="35064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Exploiter les éléments de l’infrastructure et assurer le support aux utilisateurs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5256425" y="3880725"/>
            <a:ext cx="18410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les éléments de l’infrastructure et assurer le support aux utilisateurs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4 compétences types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Assurer le support utilisateur en centre de services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des serveurs Windows et un domaine Active Directory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des serveurs Linux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un réseau IP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Maintenir l’infrastructure et contribuer à son évolution et à sa sécurisation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5 compétences types :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Maintenir des serveurs dans une infrastructure virtualisée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Automatiser des tâches à l’aide de scripts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Maintenir et sécuriser les accès à Internet et les interconnexions des réseaux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Mettre en place, assurer et tester les sauvegardes et les restaurations des éléments de l’infrastructure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Exploiter et maintenir les services de déploiement des postes de travail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50" name="Google Shape;15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2" name="Google Shape;152;p23"/>
          <p:cNvSpPr/>
          <p:nvPr/>
        </p:nvSpPr>
        <p:spPr>
          <a:xfrm>
            <a:off x="87042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53" name="Google Shape;153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4" name="Google Shape;154;p23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Activité 2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949225" y="4632400"/>
            <a:ext cx="35064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Maintenir l’infrastructure et contribuer à son évolution et à sa sécurisation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62" name="Google Shape;162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64" name="Google Shape;164;p24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5" name="Google Shape;165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24"/>
          <p:cNvSpPr txBox="1"/>
          <p:nvPr/>
        </p:nvSpPr>
        <p:spPr>
          <a:xfrm>
            <a:off x="3239700" y="659705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9" name="Google Shape;169;p24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/>
        </p:nvSpPr>
        <p:spPr>
          <a:xfrm>
            <a:off x="5256425" y="3880725"/>
            <a:ext cx="177141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Évaluation des compétences types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Différentes modalités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Obtention de CCP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Si tous les CCP =&gt; Obtention du titre professionnel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Par un jury composé d'au moins 2 jurés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Professionnels du secteur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Exerçant le 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métier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depuis au moins 3 ans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Ne l'ayant pas 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quitté</a:t>
            </a: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 depuis plus de 5 ans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5000"/>
              <a:buFont typeface="Proxima Nova"/>
              <a:buChar char="-"/>
            </a:pPr>
            <a:r>
              <a:rPr lang="en-US" sz="5000">
                <a:solidFill>
                  <a:srgbClr val="1D1D1B"/>
                </a:solidFill>
                <a:latin typeface="Proxima Nova"/>
                <a:ea typeface="Proxima Nova"/>
                <a:cs typeface="Proxima Nova"/>
                <a:sym typeface="Proxima Nova"/>
              </a:rPr>
              <a:t>Habilités par la DREETS</a:t>
            </a:r>
            <a:endParaRPr sz="5000">
              <a:solidFill>
                <a:srgbClr val="1D1D1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7336025" y="7357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 titre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black_card.png"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78" name="Google Shape;178;p25"/>
          <p:cNvSpPr/>
          <p:nvPr/>
        </p:nvSpPr>
        <p:spPr>
          <a:xfrm>
            <a:off x="139895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79" name="Google Shape;179;p2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80" name="Google Shape;180;p25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certification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passage de titre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12621350" y="710375"/>
            <a:ext cx="38340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certification</a:t>
            </a:r>
            <a:endParaRPr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